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4" r:id="rId4"/>
    <p:sldId id="265" r:id="rId5"/>
    <p:sldId id="266" r:id="rId6"/>
    <p:sldId id="267" r:id="rId7"/>
    <p:sldId id="269" r:id="rId8"/>
    <p:sldId id="258" r:id="rId9"/>
    <p:sldId id="259" r:id="rId10"/>
    <p:sldId id="260" r:id="rId11"/>
    <p:sldId id="261" r:id="rId12"/>
    <p:sldId id="262" r:id="rId13"/>
    <p:sldId id="270"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lie Vonderhaar" initials="JV" lastIdx="1" clrIdx="0">
    <p:extLst>
      <p:ext uri="{19B8F6BF-5375-455C-9EA6-DF929625EA0E}">
        <p15:presenceInfo xmlns:p15="http://schemas.microsoft.com/office/powerpoint/2012/main" userId="S::jvonderhaar@fairfieldtwp.org::1ec2626b-b779-4711-8924-6a0e4d6eff9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5/29/2020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5/29/2020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5/29/2020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5/29/2020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5/29/2020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5/29/2020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5/29/2020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5/29/2020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5/29/2020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5/29/2020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5/29/2020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041B8-EC94-4192-A485-4C4A7703D76A}"/>
              </a:ext>
            </a:extLst>
          </p:cNvPr>
          <p:cNvSpPr>
            <a:spLocks noGrp="1"/>
          </p:cNvSpPr>
          <p:nvPr>
            <p:ph type="ctrTitle"/>
          </p:nvPr>
        </p:nvSpPr>
        <p:spPr>
          <a:xfrm>
            <a:off x="1154955" y="2099733"/>
            <a:ext cx="8825658" cy="1182482"/>
          </a:xfrm>
        </p:spPr>
        <p:txBody>
          <a:bodyPr/>
          <a:lstStyle/>
          <a:p>
            <a:r>
              <a:rPr lang="en-US" sz="6600" b="1" dirty="0"/>
              <a:t>COVID IMPACT</a:t>
            </a:r>
          </a:p>
        </p:txBody>
      </p:sp>
      <p:sp>
        <p:nvSpPr>
          <p:cNvPr id="3" name="Subtitle 2">
            <a:extLst>
              <a:ext uri="{FF2B5EF4-FFF2-40B4-BE49-F238E27FC236}">
                <a16:creationId xmlns:a16="http://schemas.microsoft.com/office/drawing/2014/main" id="{4D3814D4-E16C-4194-9734-20AA5AE33E7D}"/>
              </a:ext>
            </a:extLst>
          </p:cNvPr>
          <p:cNvSpPr>
            <a:spLocks noGrp="1"/>
          </p:cNvSpPr>
          <p:nvPr>
            <p:ph type="subTitle" idx="1"/>
          </p:nvPr>
        </p:nvSpPr>
        <p:spPr>
          <a:xfrm>
            <a:off x="1154955" y="3429000"/>
            <a:ext cx="8825658" cy="2209800"/>
          </a:xfrm>
        </p:spPr>
        <p:txBody>
          <a:bodyPr>
            <a:normAutofit/>
          </a:bodyPr>
          <a:lstStyle/>
          <a:p>
            <a:r>
              <a:rPr lang="en-US" sz="2400" b="1" dirty="0"/>
              <a:t>Financial Analysis</a:t>
            </a:r>
          </a:p>
          <a:p>
            <a:r>
              <a:rPr lang="en-US" sz="2400" b="1" dirty="0"/>
              <a:t>Fairfield Township</a:t>
            </a:r>
          </a:p>
          <a:p>
            <a:r>
              <a:rPr lang="en-US" sz="1600" b="1" dirty="0"/>
              <a:t>By Julie Vonderhaar</a:t>
            </a:r>
          </a:p>
          <a:p>
            <a:r>
              <a:rPr lang="en-US" sz="1600" b="1" dirty="0"/>
              <a:t>June 2020</a:t>
            </a:r>
          </a:p>
          <a:p>
            <a:endParaRPr lang="en-US" sz="2400" b="1" dirty="0"/>
          </a:p>
        </p:txBody>
      </p:sp>
    </p:spTree>
    <p:extLst>
      <p:ext uri="{BB962C8B-B14F-4D97-AF65-F5344CB8AC3E}">
        <p14:creationId xmlns:p14="http://schemas.microsoft.com/office/powerpoint/2010/main" val="3458100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4AC97-1466-40A9-8D29-F747CD653C24}"/>
              </a:ext>
            </a:extLst>
          </p:cNvPr>
          <p:cNvSpPr>
            <a:spLocks noGrp="1"/>
          </p:cNvSpPr>
          <p:nvPr>
            <p:ph type="title"/>
          </p:nvPr>
        </p:nvSpPr>
        <p:spPr>
          <a:xfrm>
            <a:off x="1154954" y="496957"/>
            <a:ext cx="8761413" cy="1530625"/>
          </a:xfrm>
        </p:spPr>
        <p:txBody>
          <a:bodyPr/>
          <a:lstStyle/>
          <a:p>
            <a:r>
              <a:rPr lang="en-US" dirty="0"/>
              <a:t>Current Financial Situation (at 50% of Fiscal Year)</a:t>
            </a:r>
          </a:p>
        </p:txBody>
      </p:sp>
      <p:sp>
        <p:nvSpPr>
          <p:cNvPr id="3" name="Content Placeholder 2">
            <a:extLst>
              <a:ext uri="{FF2B5EF4-FFF2-40B4-BE49-F238E27FC236}">
                <a16:creationId xmlns:a16="http://schemas.microsoft.com/office/drawing/2014/main" id="{01D31FF2-7F17-499E-A7C4-7AEE807F28F1}"/>
              </a:ext>
            </a:extLst>
          </p:cNvPr>
          <p:cNvSpPr>
            <a:spLocks noGrp="1"/>
          </p:cNvSpPr>
          <p:nvPr>
            <p:ph idx="1"/>
          </p:nvPr>
        </p:nvSpPr>
        <p:spPr>
          <a:xfrm>
            <a:off x="1154953" y="2387065"/>
            <a:ext cx="9750469" cy="4283242"/>
          </a:xfrm>
        </p:spPr>
        <p:txBody>
          <a:bodyPr>
            <a:normAutofit/>
          </a:bodyPr>
          <a:lstStyle/>
          <a:p>
            <a:r>
              <a:rPr lang="en-US" sz="1600" b="1" dirty="0"/>
              <a:t>General Fund Balance of $6,742,529</a:t>
            </a:r>
          </a:p>
          <a:p>
            <a:pPr lvl="1"/>
            <a:r>
              <a:rPr lang="en-US" b="1" dirty="0"/>
              <a:t>Encumbrance of $252,132</a:t>
            </a:r>
          </a:p>
          <a:p>
            <a:pPr lvl="1"/>
            <a:r>
              <a:rPr lang="en-US" b="1" dirty="0"/>
              <a:t>City of Hamilton payment of $225,000 plus for Round About Project </a:t>
            </a:r>
          </a:p>
          <a:p>
            <a:pPr lvl="1"/>
            <a:r>
              <a:rPr lang="en-US" b="1" dirty="0"/>
              <a:t>YTD 78% of appropriated revenues received</a:t>
            </a:r>
          </a:p>
          <a:p>
            <a:r>
              <a:rPr lang="en-US" sz="1600" b="1" dirty="0"/>
              <a:t>Gasoline Tax Balance of $476,307</a:t>
            </a:r>
          </a:p>
          <a:p>
            <a:pPr lvl="1"/>
            <a:r>
              <a:rPr lang="en-US" b="1" dirty="0"/>
              <a:t>Encumbrance of $46,624</a:t>
            </a:r>
          </a:p>
          <a:p>
            <a:pPr lvl="1"/>
            <a:r>
              <a:rPr lang="en-US" b="1" dirty="0"/>
              <a:t>Additional $.10 passed into law has assisted with income shift/loss  from 2019 to 2020</a:t>
            </a:r>
          </a:p>
          <a:p>
            <a:pPr lvl="1"/>
            <a:r>
              <a:rPr lang="en-US" b="1" dirty="0"/>
              <a:t>YTD 65% of appropriated revenues received</a:t>
            </a:r>
          </a:p>
          <a:p>
            <a:r>
              <a:rPr lang="en-US" sz="1600" b="1" dirty="0"/>
              <a:t>JEDD Fund Balance of $1,320,286</a:t>
            </a:r>
          </a:p>
          <a:p>
            <a:pPr lvl="1"/>
            <a:r>
              <a:rPr lang="en-US" b="1" dirty="0"/>
              <a:t>Encumbrance of $109,035</a:t>
            </a:r>
          </a:p>
          <a:p>
            <a:pPr lvl="1"/>
            <a:r>
              <a:rPr lang="en-US" b="1" dirty="0"/>
              <a:t>Jan, Feb, and March at 39% for appropriated revenues received</a:t>
            </a:r>
          </a:p>
          <a:p>
            <a:pPr marL="0" indent="0">
              <a:buNone/>
            </a:pPr>
            <a:endParaRPr lang="en-US" sz="2400" b="1" dirty="0">
              <a:highlight>
                <a:srgbClr val="FFFF00"/>
              </a:highlight>
            </a:endParaRPr>
          </a:p>
          <a:p>
            <a:endParaRPr lang="en-US" dirty="0"/>
          </a:p>
        </p:txBody>
      </p:sp>
    </p:spTree>
    <p:extLst>
      <p:ext uri="{BB962C8B-B14F-4D97-AF65-F5344CB8AC3E}">
        <p14:creationId xmlns:p14="http://schemas.microsoft.com/office/powerpoint/2010/main" val="175886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E7C29-7F68-4C47-B4E5-76452EF8F70F}"/>
              </a:ext>
            </a:extLst>
          </p:cNvPr>
          <p:cNvSpPr>
            <a:spLocks noGrp="1"/>
          </p:cNvSpPr>
          <p:nvPr>
            <p:ph type="title"/>
          </p:nvPr>
        </p:nvSpPr>
        <p:spPr>
          <a:xfrm>
            <a:off x="1090708" y="567891"/>
            <a:ext cx="9073570" cy="1405288"/>
          </a:xfrm>
        </p:spPr>
        <p:txBody>
          <a:bodyPr/>
          <a:lstStyle/>
          <a:p>
            <a:r>
              <a:rPr lang="en-US" dirty="0"/>
              <a:t>Current Financial Situation (at 50% of Fiscal Year) Continued…</a:t>
            </a:r>
          </a:p>
        </p:txBody>
      </p:sp>
      <p:sp>
        <p:nvSpPr>
          <p:cNvPr id="3" name="Content Placeholder 2">
            <a:extLst>
              <a:ext uri="{FF2B5EF4-FFF2-40B4-BE49-F238E27FC236}">
                <a16:creationId xmlns:a16="http://schemas.microsoft.com/office/drawing/2014/main" id="{1E6EA296-6077-46EB-8885-0CB3D5363146}"/>
              </a:ext>
            </a:extLst>
          </p:cNvPr>
          <p:cNvSpPr>
            <a:spLocks noGrp="1"/>
          </p:cNvSpPr>
          <p:nvPr>
            <p:ph idx="1"/>
          </p:nvPr>
        </p:nvSpPr>
        <p:spPr>
          <a:xfrm>
            <a:off x="1090708" y="2348564"/>
            <a:ext cx="8889905" cy="4109988"/>
          </a:xfrm>
        </p:spPr>
        <p:txBody>
          <a:bodyPr>
            <a:normAutofit/>
          </a:bodyPr>
          <a:lstStyle/>
          <a:p>
            <a:pPr marL="285750" indent="-285750">
              <a:buFont typeface="Century Gothic" panose="020B0502020202020204" pitchFamily="34" charset="0"/>
              <a:buChar char="►"/>
            </a:pPr>
            <a:r>
              <a:rPr lang="en-US" b="1" dirty="0"/>
              <a:t>TIF - $3,694,996</a:t>
            </a:r>
          </a:p>
          <a:p>
            <a:pPr lvl="1">
              <a:buFont typeface="Century Gothic" panose="020B0502020202020204" pitchFamily="34" charset="0"/>
              <a:buChar char="►"/>
            </a:pPr>
            <a:r>
              <a:rPr lang="en-US" b="1" dirty="0"/>
              <a:t>Encumbrance of $1,404,149.38</a:t>
            </a:r>
          </a:p>
          <a:p>
            <a:pPr lvl="1">
              <a:buFont typeface="Century Gothic" panose="020B0502020202020204" pitchFamily="34" charset="0"/>
              <a:buChar char="►"/>
            </a:pPr>
            <a:r>
              <a:rPr lang="en-US" b="1" dirty="0"/>
              <a:t>YTD 51% of appropriated revenues received</a:t>
            </a:r>
          </a:p>
          <a:p>
            <a:pPr lvl="1">
              <a:buFont typeface="Century Gothic" panose="020B0502020202020204" pitchFamily="34" charset="0"/>
              <a:buChar char="►"/>
            </a:pPr>
            <a:r>
              <a:rPr lang="en-US" b="1" dirty="0"/>
              <a:t>Income expected to increase with the addition of </a:t>
            </a:r>
            <a:r>
              <a:rPr lang="en-US" b="1" dirty="0" err="1"/>
              <a:t>Storypoint</a:t>
            </a:r>
            <a:r>
              <a:rPr lang="en-US" b="1" dirty="0"/>
              <a:t> and new TIF on Seward</a:t>
            </a:r>
          </a:p>
          <a:p>
            <a:pPr marL="285750" indent="-285750">
              <a:buFont typeface="Century Gothic" panose="020B0502020202020204" pitchFamily="34" charset="0"/>
              <a:buChar char="►"/>
            </a:pPr>
            <a:r>
              <a:rPr lang="en-US" b="1" dirty="0"/>
              <a:t>Safety Service - $3,084,428</a:t>
            </a:r>
          </a:p>
          <a:p>
            <a:pPr lvl="1">
              <a:buFont typeface="Century Gothic" panose="020B0502020202020204" pitchFamily="34" charset="0"/>
              <a:buChar char="►"/>
            </a:pPr>
            <a:r>
              <a:rPr lang="en-US" b="1" dirty="0"/>
              <a:t>Encumbrance of $8,553.29</a:t>
            </a:r>
          </a:p>
          <a:p>
            <a:pPr lvl="1">
              <a:buFont typeface="Century Gothic" panose="020B0502020202020204" pitchFamily="34" charset="0"/>
              <a:buChar char="►"/>
            </a:pPr>
            <a:r>
              <a:rPr lang="en-US" b="1" dirty="0"/>
              <a:t>YTD 50.49% of appropriated revenues received</a:t>
            </a:r>
          </a:p>
          <a:p>
            <a:pPr marL="285750" indent="-285750">
              <a:buFont typeface="Century Gothic" panose="020B0502020202020204" pitchFamily="34" charset="0"/>
              <a:buChar char="►"/>
            </a:pPr>
            <a:r>
              <a:rPr lang="en-US" b="1" dirty="0"/>
              <a:t>Cash balance - $18,012,970</a:t>
            </a:r>
          </a:p>
          <a:p>
            <a:pPr lvl="1">
              <a:buFont typeface="Century Gothic" panose="020B0502020202020204" pitchFamily="34" charset="0"/>
              <a:buChar char="►"/>
            </a:pPr>
            <a:r>
              <a:rPr lang="en-US" b="1" dirty="0"/>
              <a:t>Encumbrance of $2,924,960</a:t>
            </a:r>
          </a:p>
          <a:p>
            <a:pPr lvl="1">
              <a:buFont typeface="Century Gothic" panose="020B0502020202020204" pitchFamily="34" charset="0"/>
              <a:buChar char="►"/>
            </a:pPr>
            <a:r>
              <a:rPr lang="en-US" b="1" dirty="0"/>
              <a:t>YTD 54.6% of appropriated revenues received</a:t>
            </a:r>
          </a:p>
          <a:p>
            <a:endParaRPr lang="en-US" dirty="0"/>
          </a:p>
        </p:txBody>
      </p:sp>
    </p:spTree>
    <p:extLst>
      <p:ext uri="{BB962C8B-B14F-4D97-AF65-F5344CB8AC3E}">
        <p14:creationId xmlns:p14="http://schemas.microsoft.com/office/powerpoint/2010/main" val="3880231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AB64C-33FD-4906-9500-809FCFF11506}"/>
              </a:ext>
            </a:extLst>
          </p:cNvPr>
          <p:cNvSpPr>
            <a:spLocks noGrp="1"/>
          </p:cNvSpPr>
          <p:nvPr>
            <p:ph type="title"/>
          </p:nvPr>
        </p:nvSpPr>
        <p:spPr/>
        <p:txBody>
          <a:bodyPr/>
          <a:lstStyle/>
          <a:p>
            <a:r>
              <a:rPr lang="en-US" dirty="0"/>
              <a:t>Expenses By Category from 2013-2019 </a:t>
            </a:r>
          </a:p>
        </p:txBody>
      </p:sp>
      <p:pic>
        <p:nvPicPr>
          <p:cNvPr id="5" name="Content Placeholder 4" descr="A screenshot of a cell phone&#10;&#10;Description automatically generated">
            <a:extLst>
              <a:ext uri="{FF2B5EF4-FFF2-40B4-BE49-F238E27FC236}">
                <a16:creationId xmlns:a16="http://schemas.microsoft.com/office/drawing/2014/main" id="{AE4FDBA8-DB63-409A-8A72-C2CF5FEA1A94}"/>
              </a:ext>
            </a:extLst>
          </p:cNvPr>
          <p:cNvPicPr>
            <a:picLocks noGrp="1" noChangeAspect="1"/>
          </p:cNvPicPr>
          <p:nvPr>
            <p:ph idx="1"/>
          </p:nvPr>
        </p:nvPicPr>
        <p:blipFill>
          <a:blip r:embed="rId2"/>
          <a:stretch>
            <a:fillRect/>
          </a:stretch>
        </p:blipFill>
        <p:spPr>
          <a:xfrm>
            <a:off x="257175" y="2642154"/>
            <a:ext cx="8761413" cy="3320495"/>
          </a:xfrm>
          <a:ln>
            <a:solidFill>
              <a:schemeClr val="accent1"/>
            </a:solidFill>
          </a:ln>
        </p:spPr>
      </p:pic>
      <p:sp>
        <p:nvSpPr>
          <p:cNvPr id="6" name="TextBox 5">
            <a:extLst>
              <a:ext uri="{FF2B5EF4-FFF2-40B4-BE49-F238E27FC236}">
                <a16:creationId xmlns:a16="http://schemas.microsoft.com/office/drawing/2014/main" id="{87806EDD-A2AE-420F-8480-17C115BCF63C}"/>
              </a:ext>
            </a:extLst>
          </p:cNvPr>
          <p:cNvSpPr txBox="1"/>
          <p:nvPr/>
        </p:nvSpPr>
        <p:spPr>
          <a:xfrm>
            <a:off x="9229725" y="2314576"/>
            <a:ext cx="2705100" cy="4566204"/>
          </a:xfrm>
          <a:prstGeom prst="rect">
            <a:avLst/>
          </a:prstGeom>
          <a:noFill/>
          <a:ln>
            <a:noFill/>
          </a:ln>
        </p:spPr>
        <p:txBody>
          <a:bodyPr wrap="square" rtlCol="0">
            <a:spAutoFit/>
          </a:bodyPr>
          <a:lstStyle/>
          <a:p>
            <a:pPr marL="285750" indent="-285750">
              <a:buFont typeface="Wingdings" panose="05000000000000000000" pitchFamily="2" charset="2"/>
              <a:buChar char="§"/>
            </a:pPr>
            <a:r>
              <a:rPr lang="en-US" dirty="0">
                <a:solidFill>
                  <a:schemeClr val="accent1"/>
                </a:solidFill>
              </a:rPr>
              <a:t>2014-2017 $5 million Note Associated with a proposed Fire Station Build</a:t>
            </a:r>
          </a:p>
          <a:p>
            <a:pPr marL="285750" indent="-285750">
              <a:buFont typeface="Wingdings" panose="05000000000000000000" pitchFamily="2" charset="2"/>
              <a:buChar char="§"/>
            </a:pPr>
            <a:r>
              <a:rPr lang="en-US" dirty="0">
                <a:solidFill>
                  <a:schemeClr val="accent1"/>
                </a:solidFill>
              </a:rPr>
              <a:t>Note was refunded</a:t>
            </a:r>
          </a:p>
          <a:p>
            <a:pPr marL="285750" indent="-285750">
              <a:buFont typeface="Wingdings" panose="05000000000000000000" pitchFamily="2" charset="2"/>
              <a:buChar char="§"/>
            </a:pPr>
            <a:r>
              <a:rPr lang="en-US" dirty="0">
                <a:solidFill>
                  <a:schemeClr val="accent1"/>
                </a:solidFill>
              </a:rPr>
              <a:t>Revenues were  greater than expenses in 2013, 2014, 2015, 2016,&amp; 2018</a:t>
            </a:r>
          </a:p>
          <a:p>
            <a:pPr marL="285750" indent="-285750">
              <a:buFont typeface="Wingdings" panose="05000000000000000000" pitchFamily="2" charset="2"/>
              <a:buChar char="§"/>
            </a:pPr>
            <a:r>
              <a:rPr lang="en-US" dirty="0">
                <a:solidFill>
                  <a:schemeClr val="accent1"/>
                </a:solidFill>
              </a:rPr>
              <a:t>2019 expenses were greater than revenues due to cash being used to fund the Fire Station Build</a:t>
            </a:r>
            <a:endParaRPr lang="en-US" dirty="0"/>
          </a:p>
        </p:txBody>
      </p:sp>
    </p:spTree>
    <p:extLst>
      <p:ext uri="{BB962C8B-B14F-4D97-AF65-F5344CB8AC3E}">
        <p14:creationId xmlns:p14="http://schemas.microsoft.com/office/powerpoint/2010/main" val="1338183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7AEC6-C2FD-4B3A-9A10-CBB5D07A9D82}"/>
              </a:ext>
            </a:extLst>
          </p:cNvPr>
          <p:cNvSpPr>
            <a:spLocks noGrp="1"/>
          </p:cNvSpPr>
          <p:nvPr>
            <p:ph type="title"/>
          </p:nvPr>
        </p:nvSpPr>
        <p:spPr/>
        <p:txBody>
          <a:bodyPr/>
          <a:lstStyle/>
          <a:p>
            <a:pPr algn="ctr"/>
            <a:r>
              <a:rPr lang="en-US" dirty="0"/>
              <a:t>2019 EXPENSE BY CATEGORY</a:t>
            </a:r>
          </a:p>
        </p:txBody>
      </p:sp>
      <p:pic>
        <p:nvPicPr>
          <p:cNvPr id="5" name="Content Placeholder 4" descr="A close up of text on a white background&#10;&#10;Description automatically generated">
            <a:extLst>
              <a:ext uri="{FF2B5EF4-FFF2-40B4-BE49-F238E27FC236}">
                <a16:creationId xmlns:a16="http://schemas.microsoft.com/office/drawing/2014/main" id="{150EC1F6-9433-4C4B-8393-3A0F18518516}"/>
              </a:ext>
            </a:extLst>
          </p:cNvPr>
          <p:cNvPicPr>
            <a:picLocks noGrp="1" noChangeAspect="1"/>
          </p:cNvPicPr>
          <p:nvPr>
            <p:ph idx="1"/>
          </p:nvPr>
        </p:nvPicPr>
        <p:blipFill>
          <a:blip r:embed="rId2"/>
          <a:stretch>
            <a:fillRect/>
          </a:stretch>
        </p:blipFill>
        <p:spPr>
          <a:xfrm>
            <a:off x="2458721" y="2383200"/>
            <a:ext cx="6886996" cy="4474800"/>
          </a:xfrm>
        </p:spPr>
      </p:pic>
      <p:sp>
        <p:nvSpPr>
          <p:cNvPr id="6" name="TextBox 5">
            <a:extLst>
              <a:ext uri="{FF2B5EF4-FFF2-40B4-BE49-F238E27FC236}">
                <a16:creationId xmlns:a16="http://schemas.microsoft.com/office/drawing/2014/main" id="{146F26A4-87B6-4A47-9CDC-6985F7D02EA4}"/>
              </a:ext>
            </a:extLst>
          </p:cNvPr>
          <p:cNvSpPr txBox="1"/>
          <p:nvPr/>
        </p:nvSpPr>
        <p:spPr>
          <a:xfrm>
            <a:off x="9629775" y="2466975"/>
            <a:ext cx="1924050" cy="3693319"/>
          </a:xfrm>
          <a:prstGeom prst="rect">
            <a:avLst/>
          </a:prstGeom>
          <a:noFill/>
        </p:spPr>
        <p:txBody>
          <a:bodyPr wrap="square" rtlCol="0">
            <a:spAutoFit/>
          </a:bodyPr>
          <a:lstStyle/>
          <a:p>
            <a:pPr marL="285750" indent="-285750">
              <a:buFont typeface="Wingdings" panose="05000000000000000000" pitchFamily="2" charset="2"/>
              <a:buChar char="§"/>
            </a:pPr>
            <a:r>
              <a:rPr lang="en-US" dirty="0">
                <a:solidFill>
                  <a:schemeClr val="accent1"/>
                </a:solidFill>
              </a:rPr>
              <a:t>Capital Outlay was a large part of expenses</a:t>
            </a:r>
          </a:p>
          <a:p>
            <a:pPr marL="285750" indent="-285750">
              <a:buFont typeface="Wingdings" panose="05000000000000000000" pitchFamily="2" charset="2"/>
              <a:buChar char="§"/>
            </a:pPr>
            <a:r>
              <a:rPr lang="en-US" dirty="0">
                <a:solidFill>
                  <a:schemeClr val="accent1"/>
                </a:solidFill>
              </a:rPr>
              <a:t>Cash used to pay for a new Fire Station</a:t>
            </a:r>
          </a:p>
          <a:p>
            <a:pPr marL="285750" indent="-285750">
              <a:buFont typeface="Wingdings" panose="05000000000000000000" pitchFamily="2" charset="2"/>
              <a:buChar char="§"/>
            </a:pPr>
            <a:r>
              <a:rPr lang="en-US" dirty="0">
                <a:solidFill>
                  <a:schemeClr val="accent1"/>
                </a:solidFill>
              </a:rPr>
              <a:t>Cash used to pay for the Gilmore Road Round About</a:t>
            </a:r>
          </a:p>
        </p:txBody>
      </p:sp>
    </p:spTree>
    <p:extLst>
      <p:ext uri="{BB962C8B-B14F-4D97-AF65-F5344CB8AC3E}">
        <p14:creationId xmlns:p14="http://schemas.microsoft.com/office/powerpoint/2010/main" val="3453946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D1C25-B114-4C51-B841-4B867E35A89E}"/>
              </a:ext>
            </a:extLst>
          </p:cNvPr>
          <p:cNvSpPr>
            <a:spLocks noGrp="1"/>
          </p:cNvSpPr>
          <p:nvPr>
            <p:ph type="title"/>
          </p:nvPr>
        </p:nvSpPr>
        <p:spPr>
          <a:xfrm>
            <a:off x="1154954" y="1143000"/>
            <a:ext cx="4351025" cy="3818469"/>
          </a:xfrm>
        </p:spPr>
        <p:txBody>
          <a:bodyPr/>
          <a:lstStyle/>
          <a:p>
            <a:r>
              <a:rPr lang="en-US" sz="4800" b="1" dirty="0"/>
              <a:t>Largest Expense Every Year for Fairfield Township</a:t>
            </a:r>
          </a:p>
        </p:txBody>
      </p:sp>
      <p:sp>
        <p:nvSpPr>
          <p:cNvPr id="3" name="Text Placeholder 2">
            <a:extLst>
              <a:ext uri="{FF2B5EF4-FFF2-40B4-BE49-F238E27FC236}">
                <a16:creationId xmlns:a16="http://schemas.microsoft.com/office/drawing/2014/main" id="{4239CB58-9972-4E46-A287-641D127B46CC}"/>
              </a:ext>
            </a:extLst>
          </p:cNvPr>
          <p:cNvSpPr>
            <a:spLocks noGrp="1"/>
          </p:cNvSpPr>
          <p:nvPr>
            <p:ph type="body" idx="1"/>
          </p:nvPr>
        </p:nvSpPr>
        <p:spPr>
          <a:xfrm>
            <a:off x="6686022" y="1457325"/>
            <a:ext cx="4743977" cy="5210175"/>
          </a:xfrm>
        </p:spPr>
        <p:txBody>
          <a:bodyPr>
            <a:normAutofit/>
          </a:bodyPr>
          <a:lstStyle/>
          <a:p>
            <a:pPr marL="342900" indent="-342900">
              <a:buFont typeface="Wingdings" panose="05000000000000000000" pitchFamily="2" charset="2"/>
              <a:buChar char="§"/>
            </a:pPr>
            <a:r>
              <a:rPr lang="en-US" dirty="0"/>
              <a:t>Safety services and public works remain the bulk of the budget for Fairfield township</a:t>
            </a:r>
          </a:p>
          <a:p>
            <a:pPr marL="342900" indent="-342900">
              <a:buFont typeface="Wingdings" panose="05000000000000000000" pitchFamily="2" charset="2"/>
              <a:buChar char="§"/>
            </a:pPr>
            <a:r>
              <a:rPr lang="en-US" dirty="0"/>
              <a:t>85% + of the budget in police and fire is used for salaries</a:t>
            </a:r>
          </a:p>
          <a:p>
            <a:pPr marL="342900" indent="-342900">
              <a:buFont typeface="Wingdings" panose="05000000000000000000" pitchFamily="2" charset="2"/>
              <a:buChar char="§"/>
            </a:pPr>
            <a:r>
              <a:rPr lang="en-US" dirty="0"/>
              <a:t>These services are the backbone of the community</a:t>
            </a:r>
          </a:p>
          <a:p>
            <a:pPr marL="342900" indent="-342900">
              <a:buFont typeface="Wingdings" panose="05000000000000000000" pitchFamily="2" charset="2"/>
              <a:buChar char="§"/>
            </a:pPr>
            <a:r>
              <a:rPr lang="en-US" dirty="0"/>
              <a:t>Over time costs rise and levy money does not stretch as far</a:t>
            </a:r>
          </a:p>
          <a:p>
            <a:pPr marL="342900" indent="-342900">
              <a:buFont typeface="Wingdings" panose="05000000000000000000" pitchFamily="2" charset="2"/>
              <a:buChar char="§"/>
            </a:pPr>
            <a:r>
              <a:rPr lang="en-US" dirty="0"/>
              <a:t>Fairfield township continues to grow and improve while controlling costs</a:t>
            </a:r>
          </a:p>
          <a:p>
            <a:endParaRPr lang="en-US" dirty="0"/>
          </a:p>
          <a:p>
            <a:endParaRPr lang="en-US" dirty="0"/>
          </a:p>
        </p:txBody>
      </p:sp>
    </p:spTree>
    <p:extLst>
      <p:ext uri="{BB962C8B-B14F-4D97-AF65-F5344CB8AC3E}">
        <p14:creationId xmlns:p14="http://schemas.microsoft.com/office/powerpoint/2010/main" val="51779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97322-CD06-4794-97CD-BEABF17500BA}"/>
              </a:ext>
            </a:extLst>
          </p:cNvPr>
          <p:cNvSpPr>
            <a:spLocks noGrp="1"/>
          </p:cNvSpPr>
          <p:nvPr>
            <p:ph type="ctrTitle"/>
          </p:nvPr>
        </p:nvSpPr>
        <p:spPr>
          <a:xfrm>
            <a:off x="1000125" y="800101"/>
            <a:ext cx="9296400" cy="2886074"/>
          </a:xfrm>
        </p:spPr>
        <p:txBody>
          <a:bodyPr/>
          <a:lstStyle/>
          <a:p>
            <a:r>
              <a:rPr lang="en-US" sz="4800" dirty="0"/>
              <a:t>The greatest economic impact of COVID has included three main areas:</a:t>
            </a:r>
          </a:p>
        </p:txBody>
      </p:sp>
      <p:sp>
        <p:nvSpPr>
          <p:cNvPr id="3" name="Subtitle 2">
            <a:extLst>
              <a:ext uri="{FF2B5EF4-FFF2-40B4-BE49-F238E27FC236}">
                <a16:creationId xmlns:a16="http://schemas.microsoft.com/office/drawing/2014/main" id="{292CC135-56F8-4A2A-BAF4-171F79636C1A}"/>
              </a:ext>
            </a:extLst>
          </p:cNvPr>
          <p:cNvSpPr>
            <a:spLocks noGrp="1"/>
          </p:cNvSpPr>
          <p:nvPr>
            <p:ph type="subTitle" idx="1"/>
          </p:nvPr>
        </p:nvSpPr>
        <p:spPr>
          <a:xfrm>
            <a:off x="904877" y="3986806"/>
            <a:ext cx="9696448" cy="1880594"/>
          </a:xfrm>
        </p:spPr>
        <p:txBody>
          <a:bodyPr>
            <a:normAutofit/>
          </a:bodyPr>
          <a:lstStyle/>
          <a:p>
            <a:pPr marL="342900" indent="-342900">
              <a:buAutoNum type="arabicParenR"/>
            </a:pPr>
            <a:r>
              <a:rPr lang="en-US" sz="3200" dirty="0"/>
              <a:t>Local Government fund</a:t>
            </a:r>
          </a:p>
          <a:p>
            <a:pPr marL="342900" indent="-342900">
              <a:buAutoNum type="arabicParenR"/>
            </a:pPr>
            <a:r>
              <a:rPr lang="en-US" sz="3200" dirty="0"/>
              <a:t>Gasoline Tax</a:t>
            </a:r>
          </a:p>
          <a:p>
            <a:pPr marL="342900" indent="-342900">
              <a:buAutoNum type="arabicParenR"/>
            </a:pPr>
            <a:r>
              <a:rPr lang="en-US" sz="3200" dirty="0"/>
              <a:t>JEDD Fund</a:t>
            </a:r>
          </a:p>
          <a:p>
            <a:endParaRPr lang="en-US" dirty="0"/>
          </a:p>
          <a:p>
            <a:pPr marL="342900" indent="-342900">
              <a:buAutoNum type="arabicParenR"/>
            </a:pPr>
            <a:endParaRPr lang="en-US" dirty="0"/>
          </a:p>
          <a:p>
            <a:pPr marL="342900" indent="-342900">
              <a:buAutoNum type="arabicParenR"/>
            </a:pPr>
            <a:endParaRPr lang="en-US" dirty="0"/>
          </a:p>
        </p:txBody>
      </p:sp>
    </p:spTree>
    <p:extLst>
      <p:ext uri="{BB962C8B-B14F-4D97-AF65-F5344CB8AC3E}">
        <p14:creationId xmlns:p14="http://schemas.microsoft.com/office/powerpoint/2010/main" val="3623313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95E21-E45C-4DB1-A112-990E93F518A4}"/>
              </a:ext>
            </a:extLst>
          </p:cNvPr>
          <p:cNvSpPr>
            <a:spLocks noGrp="1"/>
          </p:cNvSpPr>
          <p:nvPr>
            <p:ph type="title"/>
          </p:nvPr>
        </p:nvSpPr>
        <p:spPr>
          <a:xfrm>
            <a:off x="1087656" y="1463040"/>
            <a:ext cx="4504622" cy="3898231"/>
          </a:xfrm>
        </p:spPr>
        <p:txBody>
          <a:bodyPr/>
          <a:lstStyle/>
          <a:p>
            <a:r>
              <a:rPr lang="en-US" sz="4800" b="1" dirty="0"/>
              <a:t>Local Government Fund</a:t>
            </a:r>
          </a:p>
        </p:txBody>
      </p:sp>
      <p:sp>
        <p:nvSpPr>
          <p:cNvPr id="3" name="Text Placeholder 2">
            <a:extLst>
              <a:ext uri="{FF2B5EF4-FFF2-40B4-BE49-F238E27FC236}">
                <a16:creationId xmlns:a16="http://schemas.microsoft.com/office/drawing/2014/main" id="{9B6ACC69-95D7-462A-B19B-62A75CEC935D}"/>
              </a:ext>
            </a:extLst>
          </p:cNvPr>
          <p:cNvSpPr>
            <a:spLocks noGrp="1"/>
          </p:cNvSpPr>
          <p:nvPr>
            <p:ph type="body" idx="1"/>
          </p:nvPr>
        </p:nvSpPr>
        <p:spPr>
          <a:xfrm>
            <a:off x="6599725" y="1145406"/>
            <a:ext cx="4982676" cy="4716379"/>
          </a:xfrm>
        </p:spPr>
        <p:txBody>
          <a:bodyPr>
            <a:noAutofit/>
          </a:bodyPr>
          <a:lstStyle/>
          <a:p>
            <a:pPr marL="457200" indent="-457200">
              <a:buFont typeface="Wingdings" panose="05000000000000000000" pitchFamily="2" charset="2"/>
              <a:buChar char="Ø"/>
            </a:pPr>
            <a:r>
              <a:rPr lang="en-US" sz="2800" b="1" dirty="0"/>
              <a:t>Revenue the state shares with townships</a:t>
            </a:r>
          </a:p>
          <a:p>
            <a:pPr marL="457200" indent="-457200">
              <a:buFont typeface="Wingdings" panose="05000000000000000000" pitchFamily="2" charset="2"/>
              <a:buChar char="Ø"/>
            </a:pPr>
            <a:r>
              <a:rPr lang="en-US" sz="2800" b="1" dirty="0"/>
              <a:t>2019 Collected $375,000</a:t>
            </a:r>
          </a:p>
          <a:p>
            <a:pPr marL="457200" indent="-457200">
              <a:buFont typeface="Wingdings" panose="05000000000000000000" pitchFamily="2" charset="2"/>
              <a:buChar char="Ø"/>
            </a:pPr>
            <a:r>
              <a:rPr lang="en-US" sz="2800" b="1" dirty="0"/>
              <a:t>2020 YTD $90,906 (received Monthly)</a:t>
            </a:r>
          </a:p>
          <a:p>
            <a:pPr marL="457200" indent="-457200">
              <a:buFont typeface="Wingdings" panose="05000000000000000000" pitchFamily="2" charset="2"/>
              <a:buChar char="Ø"/>
            </a:pPr>
            <a:r>
              <a:rPr lang="en-US" sz="2800" b="1" dirty="0"/>
              <a:t>Loss of</a:t>
            </a:r>
            <a:r>
              <a:rPr lang="en-US" sz="2800" b="1" i="1" dirty="0"/>
              <a:t> </a:t>
            </a:r>
            <a:r>
              <a:rPr lang="en-US" sz="2800" b="1" i="1" u="sng" dirty="0"/>
              <a:t>$284,000 </a:t>
            </a:r>
            <a:r>
              <a:rPr lang="en-US" sz="2800" b="1" dirty="0"/>
              <a:t>if LGF is cut due to state losses</a:t>
            </a:r>
          </a:p>
        </p:txBody>
      </p:sp>
    </p:spTree>
    <p:extLst>
      <p:ext uri="{BB962C8B-B14F-4D97-AF65-F5344CB8AC3E}">
        <p14:creationId xmlns:p14="http://schemas.microsoft.com/office/powerpoint/2010/main" val="39405455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64962-F43F-41FC-A06D-C49F3C9F19B2}"/>
              </a:ext>
            </a:extLst>
          </p:cNvPr>
          <p:cNvSpPr>
            <a:spLocks noGrp="1"/>
          </p:cNvSpPr>
          <p:nvPr>
            <p:ph type="title"/>
          </p:nvPr>
        </p:nvSpPr>
        <p:spPr>
          <a:xfrm>
            <a:off x="1154954" y="1607419"/>
            <a:ext cx="4351025" cy="3354050"/>
          </a:xfrm>
        </p:spPr>
        <p:txBody>
          <a:bodyPr/>
          <a:lstStyle/>
          <a:p>
            <a:r>
              <a:rPr lang="en-US" sz="4800" b="1" dirty="0"/>
              <a:t>Gasoline Tax</a:t>
            </a:r>
          </a:p>
        </p:txBody>
      </p:sp>
      <p:sp>
        <p:nvSpPr>
          <p:cNvPr id="3" name="Text Placeholder 2">
            <a:extLst>
              <a:ext uri="{FF2B5EF4-FFF2-40B4-BE49-F238E27FC236}">
                <a16:creationId xmlns:a16="http://schemas.microsoft.com/office/drawing/2014/main" id="{747E6A8F-F408-4A2E-BFBE-6F17B6818877}"/>
              </a:ext>
            </a:extLst>
          </p:cNvPr>
          <p:cNvSpPr>
            <a:spLocks noGrp="1"/>
          </p:cNvSpPr>
          <p:nvPr>
            <p:ph type="body" idx="1"/>
          </p:nvPr>
        </p:nvSpPr>
        <p:spPr>
          <a:xfrm>
            <a:off x="6686024" y="596766"/>
            <a:ext cx="5027922" cy="6458552"/>
          </a:xfrm>
        </p:spPr>
        <p:txBody>
          <a:bodyPr>
            <a:normAutofit/>
          </a:bodyPr>
          <a:lstStyle/>
          <a:p>
            <a:pPr marL="457200" indent="-457200">
              <a:buFont typeface="Wingdings" panose="05000000000000000000" pitchFamily="2" charset="2"/>
              <a:buChar char="Ø"/>
            </a:pPr>
            <a:r>
              <a:rPr lang="en-US" sz="2400" b="1" dirty="0"/>
              <a:t>Tax increased by $.10 a gallon late last year</a:t>
            </a:r>
          </a:p>
          <a:p>
            <a:pPr marL="457200" indent="-457200">
              <a:buFont typeface="Wingdings" panose="05000000000000000000" pitchFamily="2" charset="2"/>
              <a:buChar char="Ø"/>
            </a:pPr>
            <a:r>
              <a:rPr lang="en-US" sz="2400" b="1" dirty="0"/>
              <a:t>2019 Collected $ 229,720 </a:t>
            </a:r>
          </a:p>
          <a:p>
            <a:pPr marL="457200" indent="-457200">
              <a:buFont typeface="Wingdings" panose="05000000000000000000" pitchFamily="2" charset="2"/>
              <a:buChar char="Ø"/>
            </a:pPr>
            <a:r>
              <a:rPr lang="en-US" sz="2400" b="1" dirty="0"/>
              <a:t>2020 YTD $108,710.40</a:t>
            </a:r>
          </a:p>
          <a:p>
            <a:pPr marL="457200" indent="-457200">
              <a:buFont typeface="Wingdings" panose="05000000000000000000" pitchFamily="2" charset="2"/>
              <a:buChar char="Ø"/>
            </a:pPr>
            <a:r>
              <a:rPr lang="en-US" sz="2400" b="1" dirty="0"/>
              <a:t>JAN-APR 2019 = $55,050</a:t>
            </a:r>
          </a:p>
          <a:p>
            <a:pPr marL="457200" indent="-457200">
              <a:buFont typeface="Wingdings" panose="05000000000000000000" pitchFamily="2" charset="2"/>
              <a:buChar char="Ø"/>
            </a:pPr>
            <a:r>
              <a:rPr lang="en-US" sz="2400" b="1" dirty="0"/>
              <a:t>JAN-APR 2020 = $108,711</a:t>
            </a:r>
          </a:p>
          <a:p>
            <a:pPr marL="457200" indent="-457200">
              <a:buFont typeface="Wingdings" panose="05000000000000000000" pitchFamily="2" charset="2"/>
              <a:buChar char="Ø"/>
            </a:pPr>
            <a:r>
              <a:rPr lang="en-US" sz="2400" b="1" dirty="0"/>
              <a:t>6% loss in April</a:t>
            </a:r>
          </a:p>
          <a:p>
            <a:pPr marL="457200" indent="-457200">
              <a:buFont typeface="Wingdings" panose="05000000000000000000" pitchFamily="2" charset="2"/>
              <a:buChar char="Ø"/>
            </a:pPr>
            <a:r>
              <a:rPr lang="en-US" sz="2400" b="1" dirty="0"/>
              <a:t>Estimated loss of 30% = </a:t>
            </a:r>
            <a:r>
              <a:rPr lang="en-US" sz="2400" b="1" i="1" u="sng" dirty="0"/>
              <a:t>$97,200</a:t>
            </a:r>
          </a:p>
          <a:p>
            <a:pPr marL="457200" indent="-457200">
              <a:buFont typeface="Wingdings" panose="05000000000000000000" pitchFamily="2" charset="2"/>
              <a:buChar char="Ø"/>
            </a:pPr>
            <a:r>
              <a:rPr lang="en-US" sz="2400" b="1" dirty="0"/>
              <a:t>Due to tax increase township will see increased revenue in 2020 regardless of </a:t>
            </a:r>
            <a:r>
              <a:rPr lang="en-US" sz="2400" b="1" dirty="0" err="1"/>
              <a:t>covid</a:t>
            </a:r>
            <a:r>
              <a:rPr lang="en-US" sz="2400" b="1" dirty="0"/>
              <a:t> loss</a:t>
            </a:r>
          </a:p>
          <a:p>
            <a:pPr marL="457200" indent="-457200">
              <a:buFont typeface="Wingdings" panose="05000000000000000000" pitchFamily="2" charset="2"/>
              <a:buChar char="Ø"/>
            </a:pPr>
            <a:endParaRPr lang="en-US" sz="2800" b="1" i="1" u="sng" dirty="0"/>
          </a:p>
        </p:txBody>
      </p:sp>
    </p:spTree>
    <p:extLst>
      <p:ext uri="{BB962C8B-B14F-4D97-AF65-F5344CB8AC3E}">
        <p14:creationId xmlns:p14="http://schemas.microsoft.com/office/powerpoint/2010/main" val="3482710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7E18C-9760-46CC-B1A1-D2DCD9BAC15E}"/>
              </a:ext>
            </a:extLst>
          </p:cNvPr>
          <p:cNvSpPr>
            <a:spLocks noGrp="1"/>
          </p:cNvSpPr>
          <p:nvPr>
            <p:ph type="title"/>
          </p:nvPr>
        </p:nvSpPr>
        <p:spPr>
          <a:xfrm>
            <a:off x="1154954" y="1626669"/>
            <a:ext cx="4351025" cy="3334800"/>
          </a:xfrm>
        </p:spPr>
        <p:txBody>
          <a:bodyPr/>
          <a:lstStyle/>
          <a:p>
            <a:r>
              <a:rPr lang="en-US" sz="4800" b="1" dirty="0"/>
              <a:t>JEDD Income</a:t>
            </a:r>
          </a:p>
        </p:txBody>
      </p:sp>
      <p:sp>
        <p:nvSpPr>
          <p:cNvPr id="3" name="Text Placeholder 2">
            <a:extLst>
              <a:ext uri="{FF2B5EF4-FFF2-40B4-BE49-F238E27FC236}">
                <a16:creationId xmlns:a16="http://schemas.microsoft.com/office/drawing/2014/main" id="{BC46327C-B98C-4BF4-8DC6-56CD4DF5B476}"/>
              </a:ext>
            </a:extLst>
          </p:cNvPr>
          <p:cNvSpPr>
            <a:spLocks noGrp="1"/>
          </p:cNvSpPr>
          <p:nvPr>
            <p:ph type="body" idx="1"/>
          </p:nvPr>
        </p:nvSpPr>
        <p:spPr>
          <a:xfrm>
            <a:off x="6753225" y="490889"/>
            <a:ext cx="4469832" cy="5938788"/>
          </a:xfrm>
        </p:spPr>
        <p:txBody>
          <a:bodyPr>
            <a:noAutofit/>
          </a:bodyPr>
          <a:lstStyle/>
          <a:p>
            <a:pPr marL="457200" indent="-457200">
              <a:buFont typeface="Wingdings" panose="05000000000000000000" pitchFamily="2" charset="2"/>
              <a:buChar char="Ø"/>
            </a:pPr>
            <a:r>
              <a:rPr lang="en-US" sz="2800" b="1" dirty="0"/>
              <a:t>Held with City of </a:t>
            </a:r>
            <a:r>
              <a:rPr lang="en-US" sz="2800" b="1" dirty="0" err="1"/>
              <a:t>hamilton</a:t>
            </a:r>
            <a:endParaRPr lang="en-US" sz="2800" b="1" dirty="0"/>
          </a:p>
          <a:p>
            <a:pPr marL="457200" indent="-457200">
              <a:buFont typeface="Wingdings" panose="05000000000000000000" pitchFamily="2" charset="2"/>
              <a:buChar char="Ø"/>
            </a:pPr>
            <a:r>
              <a:rPr lang="en-US" sz="2800" b="1" dirty="0"/>
              <a:t>$270,000 collected in 2019 from Jan-mar</a:t>
            </a:r>
          </a:p>
          <a:p>
            <a:pPr marL="457200" indent="-457200">
              <a:buFont typeface="Wingdings" panose="05000000000000000000" pitchFamily="2" charset="2"/>
              <a:buChar char="Ø"/>
            </a:pPr>
            <a:r>
              <a:rPr lang="en-US" sz="2800" b="1" dirty="0"/>
              <a:t>$700,000 collected entire year of 2019</a:t>
            </a:r>
          </a:p>
          <a:p>
            <a:pPr marL="457200" indent="-457200">
              <a:buFont typeface="Wingdings" panose="05000000000000000000" pitchFamily="2" charset="2"/>
              <a:buChar char="Ø"/>
            </a:pPr>
            <a:r>
              <a:rPr lang="en-US" sz="2800" b="1" dirty="0"/>
              <a:t> $90,445 Jan-Mar 2020</a:t>
            </a:r>
          </a:p>
          <a:p>
            <a:pPr marL="457200" indent="-457200">
              <a:buFont typeface="Wingdings" panose="05000000000000000000" pitchFamily="2" charset="2"/>
              <a:buChar char="Ø"/>
            </a:pPr>
            <a:r>
              <a:rPr lang="en-US" sz="2800" b="1" dirty="0"/>
              <a:t>Estimated loss of 20% from last year = </a:t>
            </a:r>
            <a:r>
              <a:rPr lang="en-US" sz="2800" b="1" i="1" u="sng" dirty="0"/>
              <a:t>$140,000</a:t>
            </a:r>
          </a:p>
        </p:txBody>
      </p:sp>
    </p:spTree>
    <p:extLst>
      <p:ext uri="{BB962C8B-B14F-4D97-AF65-F5344CB8AC3E}">
        <p14:creationId xmlns:p14="http://schemas.microsoft.com/office/powerpoint/2010/main" val="3878140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C254B-0ACB-4402-9F39-B84AED5A614C}"/>
              </a:ext>
            </a:extLst>
          </p:cNvPr>
          <p:cNvSpPr>
            <a:spLocks noGrp="1"/>
          </p:cNvSpPr>
          <p:nvPr>
            <p:ph type="title"/>
          </p:nvPr>
        </p:nvSpPr>
        <p:spPr>
          <a:xfrm>
            <a:off x="1276350" y="542925"/>
            <a:ext cx="8810625" cy="1333500"/>
          </a:xfrm>
        </p:spPr>
        <p:txBody>
          <a:bodyPr/>
          <a:lstStyle/>
          <a:p>
            <a:r>
              <a:rPr lang="en-US" sz="2400" b="1" dirty="0"/>
              <a:t>Grant Awards are allowing projects to be accomplished that may not have occurred because the Township would have needed to pay for 100% of costs</a:t>
            </a:r>
          </a:p>
        </p:txBody>
      </p:sp>
      <p:sp>
        <p:nvSpPr>
          <p:cNvPr id="3" name="Text Placeholder 2">
            <a:extLst>
              <a:ext uri="{FF2B5EF4-FFF2-40B4-BE49-F238E27FC236}">
                <a16:creationId xmlns:a16="http://schemas.microsoft.com/office/drawing/2014/main" id="{56B46236-DC18-4660-BA4D-6B710396D016}"/>
              </a:ext>
            </a:extLst>
          </p:cNvPr>
          <p:cNvSpPr>
            <a:spLocks noGrp="1"/>
          </p:cNvSpPr>
          <p:nvPr>
            <p:ph type="body" idx="1"/>
          </p:nvPr>
        </p:nvSpPr>
        <p:spPr>
          <a:xfrm>
            <a:off x="1154954" y="2603499"/>
            <a:ext cx="4825159" cy="1511301"/>
          </a:xfrm>
        </p:spPr>
        <p:txBody>
          <a:bodyPr/>
          <a:lstStyle/>
          <a:p>
            <a:pPr marL="342900" indent="-342900">
              <a:buFont typeface="Wingdings" panose="05000000000000000000" pitchFamily="2" charset="2"/>
              <a:buChar char="Ø"/>
            </a:pPr>
            <a:r>
              <a:rPr lang="en-US" b="1" dirty="0"/>
              <a:t>CDBG From Butler County</a:t>
            </a:r>
          </a:p>
          <a:p>
            <a:pPr marL="342900" indent="-342900">
              <a:buFont typeface="Wingdings" panose="05000000000000000000" pitchFamily="2" charset="2"/>
              <a:buChar char="Ø"/>
            </a:pPr>
            <a:r>
              <a:rPr lang="en-US" b="1" dirty="0"/>
              <a:t>ODNR Heroes Park </a:t>
            </a:r>
          </a:p>
          <a:p>
            <a:pPr marL="342900" indent="-342900">
              <a:buFont typeface="Wingdings" panose="05000000000000000000" pitchFamily="2" charset="2"/>
              <a:buChar char="Ø"/>
            </a:pPr>
            <a:r>
              <a:rPr lang="en-US" b="1" dirty="0"/>
              <a:t>MORE Safety Grant</a:t>
            </a:r>
          </a:p>
        </p:txBody>
      </p:sp>
      <p:sp>
        <p:nvSpPr>
          <p:cNvPr id="5" name="Text Placeholder 4">
            <a:extLst>
              <a:ext uri="{FF2B5EF4-FFF2-40B4-BE49-F238E27FC236}">
                <a16:creationId xmlns:a16="http://schemas.microsoft.com/office/drawing/2014/main" id="{E6D2F678-793D-48E4-A4B0-1B424659D935}"/>
              </a:ext>
            </a:extLst>
          </p:cNvPr>
          <p:cNvSpPr>
            <a:spLocks noGrp="1"/>
          </p:cNvSpPr>
          <p:nvPr>
            <p:ph type="body" sz="quarter" idx="3"/>
          </p:nvPr>
        </p:nvSpPr>
        <p:spPr>
          <a:xfrm>
            <a:off x="6208712" y="2603499"/>
            <a:ext cx="4825159" cy="1511301"/>
          </a:xfrm>
        </p:spPr>
        <p:txBody>
          <a:bodyPr/>
          <a:lstStyle/>
          <a:p>
            <a:pPr marL="342900" indent="-342900">
              <a:buFont typeface="Wingdings" panose="05000000000000000000" pitchFamily="2" charset="2"/>
              <a:buChar char="Ø"/>
            </a:pPr>
            <a:r>
              <a:rPr lang="en-US" b="1" dirty="0"/>
              <a:t>Large and Small Storm Water</a:t>
            </a:r>
          </a:p>
          <a:p>
            <a:pPr marL="342900" indent="-342900">
              <a:buFont typeface="Wingdings" panose="05000000000000000000" pitchFamily="2" charset="2"/>
              <a:buChar char="Ø"/>
            </a:pPr>
            <a:r>
              <a:rPr lang="en-US" b="1" dirty="0"/>
              <a:t>State Funding Veterans Memorial</a:t>
            </a:r>
          </a:p>
        </p:txBody>
      </p:sp>
      <p:sp>
        <p:nvSpPr>
          <p:cNvPr id="9" name="TextBox 8">
            <a:extLst>
              <a:ext uri="{FF2B5EF4-FFF2-40B4-BE49-F238E27FC236}">
                <a16:creationId xmlns:a16="http://schemas.microsoft.com/office/drawing/2014/main" id="{3289D524-F0A7-4225-9BEC-E213DE2390F8}"/>
              </a:ext>
            </a:extLst>
          </p:cNvPr>
          <p:cNvSpPr txBox="1"/>
          <p:nvPr/>
        </p:nvSpPr>
        <p:spPr>
          <a:xfrm>
            <a:off x="3011914" y="4342045"/>
            <a:ext cx="5244258" cy="2215991"/>
          </a:xfrm>
          <a:prstGeom prst="rect">
            <a:avLst/>
          </a:prstGeom>
          <a:noFill/>
          <a:ln w="38100">
            <a:solidFill>
              <a:schemeClr val="accent1"/>
            </a:solidFill>
          </a:ln>
        </p:spPr>
        <p:txBody>
          <a:bodyPr wrap="square" rtlCol="0">
            <a:spAutoFit/>
          </a:bodyPr>
          <a:lstStyle/>
          <a:p>
            <a:pPr algn="ctr"/>
            <a:r>
              <a:rPr lang="en-US" sz="3600" b="1" dirty="0">
                <a:solidFill>
                  <a:srgbClr val="7030A0"/>
                </a:solidFill>
              </a:rPr>
              <a:t>Total Awarded Over $880,000</a:t>
            </a:r>
          </a:p>
          <a:p>
            <a:pPr algn="ctr"/>
            <a:r>
              <a:rPr lang="en-US" sz="2400" b="1" dirty="0">
                <a:solidFill>
                  <a:srgbClr val="7030A0"/>
                </a:solidFill>
              </a:rPr>
              <a:t>With $200,000 request outstanding to state for Veterans Memorial</a:t>
            </a:r>
          </a:p>
          <a:p>
            <a:endParaRPr lang="en-US" dirty="0"/>
          </a:p>
        </p:txBody>
      </p:sp>
    </p:spTree>
    <p:extLst>
      <p:ext uri="{BB962C8B-B14F-4D97-AF65-F5344CB8AC3E}">
        <p14:creationId xmlns:p14="http://schemas.microsoft.com/office/powerpoint/2010/main" val="2193764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400D1-B940-4E3E-A1E7-53A7D30EDCBE}"/>
              </a:ext>
            </a:extLst>
          </p:cNvPr>
          <p:cNvSpPr>
            <a:spLocks noGrp="1"/>
          </p:cNvSpPr>
          <p:nvPr>
            <p:ph type="title"/>
          </p:nvPr>
        </p:nvSpPr>
        <p:spPr>
          <a:xfrm>
            <a:off x="1581878" y="982134"/>
            <a:ext cx="8453906" cy="1694391"/>
          </a:xfrm>
        </p:spPr>
        <p:txBody>
          <a:bodyPr/>
          <a:lstStyle/>
          <a:p>
            <a:r>
              <a:rPr lang="en-US" sz="3600" b="1" dirty="0"/>
              <a:t>Townships impacted less than Cities and Counties </a:t>
            </a:r>
            <a:br>
              <a:rPr lang="en-US" sz="3600" b="1" dirty="0"/>
            </a:br>
            <a:endParaRPr lang="en-US" sz="3600" b="1" dirty="0"/>
          </a:p>
        </p:txBody>
      </p:sp>
      <p:sp>
        <p:nvSpPr>
          <p:cNvPr id="3" name="Text Placeholder 2">
            <a:extLst>
              <a:ext uri="{FF2B5EF4-FFF2-40B4-BE49-F238E27FC236}">
                <a16:creationId xmlns:a16="http://schemas.microsoft.com/office/drawing/2014/main" id="{05D924DB-C8CF-4102-85B0-095DC9F8AB51}"/>
              </a:ext>
            </a:extLst>
          </p:cNvPr>
          <p:cNvSpPr>
            <a:spLocks noGrp="1"/>
          </p:cNvSpPr>
          <p:nvPr>
            <p:ph type="body" sz="half" idx="13"/>
          </p:nvPr>
        </p:nvSpPr>
        <p:spPr>
          <a:xfrm>
            <a:off x="1581877" y="2276475"/>
            <a:ext cx="8362223" cy="1905001"/>
          </a:xfrm>
        </p:spPr>
        <p:txBody>
          <a:bodyPr>
            <a:normAutofit fontScale="92500"/>
          </a:bodyPr>
          <a:lstStyle/>
          <a:p>
            <a:pPr marL="342900" indent="-342900">
              <a:buClr>
                <a:schemeClr val="bg1"/>
              </a:buClr>
              <a:buFont typeface="Century Gothic" panose="020B0502020202020204" pitchFamily="34" charset="0"/>
              <a:buChar char="►"/>
            </a:pPr>
            <a:r>
              <a:rPr lang="en-US" sz="2500" b="1" dirty="0"/>
              <a:t>Property taxes are stable which is our main income source</a:t>
            </a:r>
          </a:p>
          <a:p>
            <a:pPr marL="342900" indent="-342900">
              <a:buClr>
                <a:schemeClr val="bg1"/>
              </a:buClr>
              <a:buFont typeface="Century Gothic" panose="020B0502020202020204" pitchFamily="34" charset="0"/>
              <a:buChar char="►"/>
            </a:pPr>
            <a:r>
              <a:rPr lang="en-US" sz="2500" b="1" dirty="0"/>
              <a:t>BWC Returned $69,833 (COVID REBATE)</a:t>
            </a:r>
          </a:p>
          <a:p>
            <a:pPr marL="342900" indent="-342900">
              <a:buClr>
                <a:schemeClr val="bg1"/>
              </a:buClr>
              <a:buFont typeface="Century Gothic" panose="020B0502020202020204" pitchFamily="34" charset="0"/>
              <a:buChar char="►"/>
            </a:pPr>
            <a:r>
              <a:rPr lang="en-US" sz="2500" b="1" dirty="0"/>
              <a:t>OTARMA $500 FOR COVID SUPPLIES</a:t>
            </a:r>
          </a:p>
          <a:p>
            <a:pPr marL="342900" indent="-342900">
              <a:buClr>
                <a:schemeClr val="bg1"/>
              </a:buClr>
              <a:buFont typeface="Century Gothic" panose="020B0502020202020204" pitchFamily="34" charset="0"/>
              <a:buChar char="►"/>
            </a:pPr>
            <a:r>
              <a:rPr lang="en-US" sz="2500" b="1" dirty="0"/>
              <a:t>HHS $15,871.33 in EMS for </a:t>
            </a:r>
            <a:r>
              <a:rPr lang="en-US" sz="2500" b="1" dirty="0" err="1"/>
              <a:t>covid</a:t>
            </a:r>
            <a:r>
              <a:rPr lang="en-US" sz="2500" b="1" dirty="0"/>
              <a:t> relief</a:t>
            </a:r>
          </a:p>
          <a:p>
            <a:endParaRPr lang="en-US" sz="2400" dirty="0"/>
          </a:p>
        </p:txBody>
      </p:sp>
      <p:sp>
        <p:nvSpPr>
          <p:cNvPr id="4" name="Text Placeholder 3">
            <a:extLst>
              <a:ext uri="{FF2B5EF4-FFF2-40B4-BE49-F238E27FC236}">
                <a16:creationId xmlns:a16="http://schemas.microsoft.com/office/drawing/2014/main" id="{2FC46AA4-0723-4843-8FE0-E46C579F909E}"/>
              </a:ext>
            </a:extLst>
          </p:cNvPr>
          <p:cNvSpPr>
            <a:spLocks noGrp="1"/>
          </p:cNvSpPr>
          <p:nvPr>
            <p:ph type="body" sz="half" idx="2"/>
          </p:nvPr>
        </p:nvSpPr>
        <p:spPr>
          <a:xfrm>
            <a:off x="1085850" y="4848225"/>
            <a:ext cx="9314001" cy="1178831"/>
          </a:xfrm>
        </p:spPr>
        <p:txBody>
          <a:bodyPr>
            <a:noAutofit/>
          </a:bodyPr>
          <a:lstStyle/>
          <a:p>
            <a:r>
              <a:rPr lang="en-US" sz="2400" b="1" dirty="0"/>
              <a:t>Total losses based on calculations = $521,200 estimate which also depends on how long businesses stay </a:t>
            </a:r>
            <a:r>
              <a:rPr lang="en-US" sz="2400" b="1"/>
              <a:t>shut down</a:t>
            </a:r>
            <a:endParaRPr lang="en-US" sz="2400" b="1" dirty="0"/>
          </a:p>
        </p:txBody>
      </p:sp>
    </p:spTree>
    <p:extLst>
      <p:ext uri="{BB962C8B-B14F-4D97-AF65-F5344CB8AC3E}">
        <p14:creationId xmlns:p14="http://schemas.microsoft.com/office/powerpoint/2010/main" val="1875026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D4EDB-1BB3-465D-8A29-85FD303A53DC}"/>
              </a:ext>
            </a:extLst>
          </p:cNvPr>
          <p:cNvSpPr>
            <a:spLocks noGrp="1"/>
          </p:cNvSpPr>
          <p:nvPr>
            <p:ph type="title"/>
          </p:nvPr>
        </p:nvSpPr>
        <p:spPr/>
        <p:txBody>
          <a:bodyPr/>
          <a:lstStyle/>
          <a:p>
            <a:r>
              <a:rPr lang="en-US" sz="6000" b="1" dirty="0"/>
              <a:t>In Conclusion:</a:t>
            </a:r>
          </a:p>
        </p:txBody>
      </p:sp>
      <p:sp>
        <p:nvSpPr>
          <p:cNvPr id="3" name="Text Placeholder 2">
            <a:extLst>
              <a:ext uri="{FF2B5EF4-FFF2-40B4-BE49-F238E27FC236}">
                <a16:creationId xmlns:a16="http://schemas.microsoft.com/office/drawing/2014/main" id="{7AC1A551-222A-4122-B6BD-FB95976938AB}"/>
              </a:ext>
            </a:extLst>
          </p:cNvPr>
          <p:cNvSpPr>
            <a:spLocks noGrp="1"/>
          </p:cNvSpPr>
          <p:nvPr>
            <p:ph type="body" sz="half" idx="2"/>
          </p:nvPr>
        </p:nvSpPr>
        <p:spPr>
          <a:xfrm>
            <a:off x="485776" y="3429000"/>
            <a:ext cx="11087100" cy="3181350"/>
          </a:xfrm>
        </p:spPr>
        <p:txBody>
          <a:bodyPr>
            <a:normAutofit fontScale="92500" lnSpcReduction="10000"/>
          </a:bodyPr>
          <a:lstStyle/>
          <a:p>
            <a:r>
              <a:rPr lang="en-US" dirty="0"/>
              <a:t>Fairfield Township is in a stable financial condition with continuing clean audits and Aa2 </a:t>
            </a:r>
            <a:r>
              <a:rPr lang="en-US" dirty="0" err="1"/>
              <a:t>Moodys</a:t>
            </a:r>
            <a:r>
              <a:rPr lang="en-US" dirty="0"/>
              <a:t> Bond Rating.  </a:t>
            </a:r>
          </a:p>
          <a:p>
            <a:r>
              <a:rPr lang="en-US" dirty="0"/>
              <a:t>COVID has resulted in costs associated with masks, gloves, and EMS supplies so that the Township is prepared.  </a:t>
            </a:r>
          </a:p>
          <a:p>
            <a:r>
              <a:rPr lang="en-US" dirty="0"/>
              <a:t>COVID has resulted in costs associated with time spent by employees attending EMS and Health District meetings, delivering masks to nursing homes, and communicating to the public (less tangible cost).</a:t>
            </a:r>
          </a:p>
          <a:p>
            <a:r>
              <a:rPr lang="en-US" dirty="0"/>
              <a:t>CARES is a reimbursement program for many of the above COVID costs.  If passed into law the Township plans to apply.</a:t>
            </a:r>
          </a:p>
          <a:p>
            <a:r>
              <a:rPr lang="en-US" dirty="0"/>
              <a:t>The Township employees have been and will continue to be completely transparent about all work accomplished and recommended.  We are here to serve and work hard to make Fairfield Township an incredible place to live, work, and play!</a:t>
            </a:r>
          </a:p>
          <a:p>
            <a:endParaRPr lang="en-US" dirty="0"/>
          </a:p>
        </p:txBody>
      </p:sp>
    </p:spTree>
    <p:extLst>
      <p:ext uri="{BB962C8B-B14F-4D97-AF65-F5344CB8AC3E}">
        <p14:creationId xmlns:p14="http://schemas.microsoft.com/office/powerpoint/2010/main" val="12245636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{87027269-B4EC-4A43-8BC0-704291C947FD}tf02900722</Template>
  <TotalTime>6153</TotalTime>
  <Words>737</Words>
  <Application>Microsoft Office PowerPoint</Application>
  <PresentationFormat>Widescreen</PresentationFormat>
  <Paragraphs>88</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Century Gothic</vt:lpstr>
      <vt:lpstr>Wingdings</vt:lpstr>
      <vt:lpstr>Wingdings 3</vt:lpstr>
      <vt:lpstr>Ion Boardroom</vt:lpstr>
      <vt:lpstr>COVID IMPACT</vt:lpstr>
      <vt:lpstr>Current Financial Situation (at 50% of Fiscal Year)</vt:lpstr>
      <vt:lpstr>Current Financial Situation (at 50% of Fiscal Year) Continued…</vt:lpstr>
      <vt:lpstr>Expenses By Category from 2013-2019 </vt:lpstr>
      <vt:lpstr>2019 EXPENSE BY CATEGORY</vt:lpstr>
      <vt:lpstr>Largest Expense Every Year for Fairfield Township</vt:lpstr>
      <vt:lpstr>The greatest economic impact of COVID has included three main areas:</vt:lpstr>
      <vt:lpstr>Local Government Fund</vt:lpstr>
      <vt:lpstr>Gasoline Tax</vt:lpstr>
      <vt:lpstr>JEDD Income</vt:lpstr>
      <vt:lpstr>Grant Awards are allowing projects to be accomplished that may not have occurred because the Township would have needed to pay for 100% of costs</vt:lpstr>
      <vt:lpstr>Townships impacted less than Cities and Counties  </vt:lpstr>
      <vt:lpstr>In 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COVID IMPACT</dc:title>
  <dc:creator>Julie Vonderhaar</dc:creator>
  <cp:lastModifiedBy>Julie Vonderhaar</cp:lastModifiedBy>
  <cp:revision>38</cp:revision>
  <dcterms:created xsi:type="dcterms:W3CDTF">2020-05-13T03:23:13Z</dcterms:created>
  <dcterms:modified xsi:type="dcterms:W3CDTF">2020-06-02T18:52:31Z</dcterms:modified>
</cp:coreProperties>
</file>